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599" y="782114"/>
            <a:ext cx="5412984" cy="23635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905" y="3429000"/>
            <a:ext cx="5412984" cy="1628853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rgbClr val="FE920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8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8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95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262" y="286045"/>
            <a:ext cx="11139473" cy="1018032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577" y="1800147"/>
            <a:ext cx="11124847" cy="4500388"/>
          </a:xfrm>
        </p:spPr>
        <p:txBody>
          <a:bodyPr/>
          <a:lstStyle>
            <a:lvl1pPr algn="l">
              <a:defRPr sz="3733">
                <a:solidFill>
                  <a:srgbClr val="00B050"/>
                </a:solidFill>
              </a:defRPr>
            </a:lvl1pPr>
            <a:lvl2pPr algn="l">
              <a:defRPr>
                <a:solidFill>
                  <a:srgbClr val="00B050"/>
                </a:solidFill>
              </a:defRPr>
            </a:lvl2pPr>
            <a:lvl3pPr algn="l">
              <a:defRPr>
                <a:solidFill>
                  <a:srgbClr val="00B050"/>
                </a:solidFill>
              </a:defRPr>
            </a:lvl3pPr>
            <a:lvl4pPr algn="l">
              <a:defRPr>
                <a:solidFill>
                  <a:srgbClr val="00B050"/>
                </a:solidFill>
              </a:defRPr>
            </a:lvl4pPr>
            <a:lvl5pPr algn="l">
              <a:defRPr>
                <a:solidFill>
                  <a:srgbClr val="00B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0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68250"/>
            <a:ext cx="8336893" cy="1018033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5825"/>
            <a:ext cx="8336893" cy="4750527"/>
          </a:xfrm>
        </p:spPr>
        <p:txBody>
          <a:bodyPr/>
          <a:lstStyle>
            <a:lvl1pPr algn="l">
              <a:defRPr sz="3733">
                <a:solidFill>
                  <a:srgbClr val="FFBC43"/>
                </a:solidFill>
              </a:defRPr>
            </a:lvl1pPr>
            <a:lvl2pPr algn="l">
              <a:defRPr>
                <a:solidFill>
                  <a:srgbClr val="FFBC43"/>
                </a:solidFill>
              </a:defRPr>
            </a:lvl2pPr>
            <a:lvl3pPr algn="l">
              <a:defRPr>
                <a:solidFill>
                  <a:srgbClr val="FFBC43"/>
                </a:solidFill>
              </a:defRPr>
            </a:lvl3pPr>
            <a:lvl4pPr algn="l">
              <a:defRPr>
                <a:solidFill>
                  <a:srgbClr val="FFBC43"/>
                </a:solidFill>
              </a:defRPr>
            </a:lvl4pPr>
            <a:lvl5pPr algn="l">
              <a:defRPr>
                <a:solidFill>
                  <a:srgbClr val="FFBC4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7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62" y="337324"/>
            <a:ext cx="11025060" cy="1018033"/>
          </a:xfrm>
        </p:spPr>
        <p:txBody>
          <a:bodyPr>
            <a:normAutofit/>
          </a:bodyPr>
          <a:lstStyle>
            <a:lvl1pPr algn="l">
              <a:defRPr sz="4800" u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362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B05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362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rgbClr val="00B050"/>
                </a:solidFill>
              </a:defRPr>
            </a:lvl1pPr>
            <a:lvl2pPr algn="ctr">
              <a:defRPr sz="2667">
                <a:solidFill>
                  <a:srgbClr val="00B050"/>
                </a:solidFill>
              </a:defRPr>
            </a:lvl2pPr>
            <a:lvl3pPr algn="ctr">
              <a:defRPr sz="2400">
                <a:solidFill>
                  <a:srgbClr val="00B050"/>
                </a:solidFill>
              </a:defRPr>
            </a:lvl3pPr>
            <a:lvl4pPr algn="ctr">
              <a:defRPr sz="2133">
                <a:solidFill>
                  <a:srgbClr val="00B050"/>
                </a:solidFill>
              </a:defRPr>
            </a:lvl4pPr>
            <a:lvl5pPr algn="ctr">
              <a:defRPr sz="2133">
                <a:solidFill>
                  <a:srgbClr val="00B05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6524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B05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6524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rgbClr val="00B050"/>
                </a:solidFill>
              </a:defRPr>
            </a:lvl1pPr>
            <a:lvl2pPr algn="ctr">
              <a:defRPr sz="2667">
                <a:solidFill>
                  <a:srgbClr val="00B050"/>
                </a:solidFill>
              </a:defRPr>
            </a:lvl2pPr>
            <a:lvl3pPr algn="ctr">
              <a:defRPr sz="2400">
                <a:solidFill>
                  <a:srgbClr val="00B050"/>
                </a:solidFill>
              </a:defRPr>
            </a:lvl3pPr>
            <a:lvl4pPr algn="ctr">
              <a:defRPr sz="2133">
                <a:solidFill>
                  <a:srgbClr val="00B050"/>
                </a:solidFill>
              </a:defRPr>
            </a:lvl4pPr>
            <a:lvl5pPr algn="ctr">
              <a:defRPr sz="2133">
                <a:solidFill>
                  <a:srgbClr val="00B05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7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E59F8-331F-463B-8158-E91D812A32EC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98451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datetim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E7AB-B592-E70F-60BC-5E1F46DF3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946400" cy="2363567"/>
          </a:xfrm>
        </p:spPr>
        <p:txBody>
          <a:bodyPr/>
          <a:lstStyle/>
          <a:p>
            <a:r>
              <a:rPr lang="en-US" dirty="0"/>
              <a:t>In the name of god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BD39F-9859-E8FC-DDCC-31B82E1E0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67909"/>
            <a:ext cx="5412984" cy="1628853"/>
          </a:xfrm>
        </p:spPr>
        <p:txBody>
          <a:bodyPr/>
          <a:lstStyle/>
          <a:p>
            <a:r>
              <a:rPr lang="fa-IR" dirty="0"/>
              <a:t>کاری از آرمین قاجاری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04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AFBA-0593-7506-C20E-BEC6828A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127" y="276809"/>
            <a:ext cx="6096208" cy="1018032"/>
          </a:xfrm>
        </p:spPr>
        <p:txBody>
          <a:bodyPr/>
          <a:lstStyle/>
          <a:p>
            <a:r>
              <a:rPr lang="en-US" b="0" i="1" dirty="0">
                <a:effectLst/>
                <a:latin typeface="IRANYekan"/>
              </a:rPr>
              <a:t>Regular Expression</a:t>
            </a:r>
            <a:endParaRPr lang="en-US" dirty="0"/>
          </a:p>
        </p:txBody>
      </p:sp>
      <p:pic>
        <p:nvPicPr>
          <p:cNvPr id="2050" name="Picture 2" descr="کاراکترهای فرار (Escape Character)">
            <a:extLst>
              <a:ext uri="{FF2B5EF4-FFF2-40B4-BE49-F238E27FC236}">
                <a16:creationId xmlns:a16="http://schemas.microsoft.com/office/drawing/2014/main" id="{55EECEE4-C354-3AE6-B6B4-05245A6B1E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982"/>
            <a:ext cx="5140555" cy="602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علائم پایه رجکس">
            <a:extLst>
              <a:ext uri="{FF2B5EF4-FFF2-40B4-BE49-F238E27FC236}">
                <a16:creationId xmlns:a16="http://schemas.microsoft.com/office/drawing/2014/main" id="{E4721C74-9625-CE46-19E8-8482F3252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1" y="1403927"/>
            <a:ext cx="4578299" cy="547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35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BD2F-749D-C7D8-8F49-544A69FA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>
                <a:effectLst/>
                <a:latin typeface="IRANYekan"/>
              </a:rPr>
              <a:t>Regular Expression</a:t>
            </a:r>
            <a:r>
              <a:rPr lang="en-US" sz="2400" b="0" i="1" dirty="0">
                <a:effectLst/>
                <a:latin typeface="IRANYekan"/>
              </a:rPr>
              <a:t>(Function)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9DFD7-3B13-9D37-E9E6-DB550B299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5" y="1628992"/>
            <a:ext cx="11124847" cy="4500388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match</a:t>
            </a:r>
            <a:r>
              <a:rPr lang="fa-IR" sz="2400" dirty="0">
                <a:solidFill>
                  <a:schemeClr val="tx1"/>
                </a:solidFill>
              </a:rPr>
              <a:t> : برای چک کردن الگو رجکسی    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chemeClr val="tx1"/>
                </a:solidFill>
              </a:rPr>
              <a:t>Exp :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chemeClr val="tx1"/>
                </a:solidFill>
              </a:rPr>
              <a:t>re.match(pattern,string)---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 return value: 0 or 1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  <a:sym typeface="Wingdings" panose="05000000000000000000" pitchFamily="2" charset="2"/>
              </a:rPr>
              <a:t>تابع </a:t>
            </a:r>
            <a:r>
              <a:rPr 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findall</a:t>
            </a:r>
            <a:r>
              <a:rPr lang="fa-IR" sz="2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fa-IR" sz="2400" dirty="0">
                <a:solidFill>
                  <a:schemeClr val="tx1"/>
                </a:solidFill>
              </a:rPr>
              <a:t>این تابع دو رشته به عنوان ورودی گرفته و در خروجی یک لیست بر می‌گرداند. این لیست شامل همه زیررشته هایی از رشته دوم است که با الگوی </a:t>
            </a:r>
            <a:r>
              <a:rPr lang="en-US" sz="2400" dirty="0">
                <a:solidFill>
                  <a:schemeClr val="tx1"/>
                </a:solidFill>
              </a:rPr>
              <a:t>RegEx )</a:t>
            </a:r>
            <a:r>
              <a:rPr lang="fa-IR" sz="2400" dirty="0">
                <a:solidFill>
                  <a:schemeClr val="tx1"/>
                </a:solidFill>
              </a:rPr>
              <a:t>رشته اول ورودی) قابل انطباق است. به مثال زیر توجه‌کنید.</a:t>
            </a:r>
            <a:endParaRPr lang="en-US" sz="2400" dirty="0">
              <a:solidFill>
                <a:schemeClr val="tx1"/>
              </a:solidFill>
            </a:endParaRP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sub</a:t>
            </a:r>
            <a:r>
              <a:rPr lang="fa-IR" sz="2400" dirty="0">
                <a:solidFill>
                  <a:schemeClr val="tx1"/>
                </a:solidFill>
              </a:rPr>
              <a:t> : شبیه تابع </a:t>
            </a:r>
            <a:r>
              <a:rPr lang="en-US" sz="2400" dirty="0">
                <a:solidFill>
                  <a:schemeClr val="tx1"/>
                </a:solidFill>
              </a:rPr>
              <a:t>replace </a:t>
            </a:r>
            <a:r>
              <a:rPr lang="fa-IR" sz="2400" dirty="0">
                <a:solidFill>
                  <a:schemeClr val="tx1"/>
                </a:solidFill>
              </a:rPr>
              <a:t> پیتون می باشد با این تفاوت که برای پیدا کردن کرکتر مورد نظر می تواند الگو ورودی بگیرد .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434CB0-8411-11D8-3D0A-10246F21D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414" y="3798121"/>
            <a:ext cx="4047660" cy="31413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findall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"e[a-z]"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"regex college"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eg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'ex'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eg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E50AC40-CC0F-3714-FD3F-381EC2669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63" y="4784585"/>
            <a:ext cx="3491346" cy="46802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salam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'hello’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fa-IR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hesalamsalamo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58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B7DB-8DB4-BB45-D935-7D05363A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3424-79CD-6F94-4C55-195F4819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لیست یک داده ساختاری پایتون است که برای ذخیره داده های نه لزوما هم جنس استفاده می شود . 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در پایتون اشیا به دو دسته </a:t>
            </a:r>
            <a:r>
              <a:rPr lang="en-US" sz="2400" dirty="0">
                <a:solidFill>
                  <a:schemeClr val="tx1"/>
                </a:solidFill>
              </a:rPr>
              <a:t>mutable</a:t>
            </a:r>
            <a:r>
              <a:rPr lang="fa-IR" sz="2400" dirty="0">
                <a:solidFill>
                  <a:schemeClr val="tx1"/>
                </a:solidFill>
              </a:rPr>
              <a:t> به معنا تغییر پذیر و </a:t>
            </a:r>
            <a:r>
              <a:rPr lang="en-US" sz="2400" dirty="0">
                <a:solidFill>
                  <a:schemeClr val="tx1"/>
                </a:solidFill>
              </a:rPr>
              <a:t>immutable</a:t>
            </a:r>
            <a:r>
              <a:rPr lang="fa-IR" sz="2400" dirty="0">
                <a:solidFill>
                  <a:schemeClr val="tx1"/>
                </a:solidFill>
              </a:rPr>
              <a:t> به معنای تغییر ناپذیر تقسیم می شوند و لیست یک داده تغییر پذیر است .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لیست داده ای ارجاعی(</a:t>
            </a:r>
            <a:r>
              <a:rPr lang="en-US" sz="2400" dirty="0">
                <a:solidFill>
                  <a:schemeClr val="tx1"/>
                </a:solidFill>
              </a:rPr>
              <a:t>by-reference</a:t>
            </a:r>
            <a:r>
              <a:rPr lang="fa-IR" sz="2400" dirty="0">
                <a:solidFill>
                  <a:schemeClr val="tx1"/>
                </a:solidFill>
              </a:rPr>
              <a:t>) می باشد 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fa-IR" sz="2400" dirty="0">
                <a:solidFill>
                  <a:schemeClr val="tx1"/>
                </a:solidFill>
              </a:rPr>
              <a:t> به مثال زیر دقت کنید :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همانطور که مشخص است </a:t>
            </a:r>
            <a:r>
              <a:rPr lang="en-US" sz="2400" dirty="0">
                <a:solidFill>
                  <a:schemeClr val="tx1"/>
                </a:solidFill>
              </a:rPr>
              <a:t>main </a:t>
            </a:r>
            <a:r>
              <a:rPr lang="fa-IR" sz="2400" dirty="0">
                <a:solidFill>
                  <a:schemeClr val="tx1"/>
                </a:solidFill>
              </a:rPr>
              <a:t> و </a:t>
            </a:r>
            <a:r>
              <a:rPr lang="en-US" sz="2400" dirty="0">
                <a:solidFill>
                  <a:schemeClr val="tx1"/>
                </a:solidFill>
              </a:rPr>
              <a:t>ref</a:t>
            </a:r>
            <a:r>
              <a:rPr lang="fa-IR" sz="2400" dirty="0">
                <a:solidFill>
                  <a:schemeClr val="tx1"/>
                </a:solidFill>
              </a:rPr>
              <a:t> در پایتون اشاره گر هستند و هردو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به یک لیست در حافظه اشاره می کنند </a:t>
            </a:r>
          </a:p>
          <a:p>
            <a:pPr marL="0" indent="0" algn="r" rtl="1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611B34-0C3C-5B31-105D-E5EBC4CBF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09" y="4091078"/>
            <a:ext cx="22442" cy="283360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EE96D-B2D5-6ECD-8F7B-39F6EA51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4" t="31246" r="33030" b="41818"/>
          <a:stretch/>
        </p:blipFill>
        <p:spPr>
          <a:xfrm>
            <a:off x="988080" y="3779983"/>
            <a:ext cx="2493818" cy="2597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863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3552-5DC4-69FA-9329-15878010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عملگر جدید در پایتون 3.8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DACBB-1BCF-5005-D4A9-342ADE27F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32" y="1758301"/>
            <a:ext cx="11124847" cy="4500388"/>
          </a:xfrm>
        </p:spPr>
        <p:txBody>
          <a:bodyPr/>
          <a:lstStyle/>
          <a:p>
            <a:pPr marL="0" indent="0" algn="r" rtl="1">
              <a:buNone/>
            </a:pPr>
            <a:r>
              <a:rPr lang="fa-IR" dirty="0"/>
              <a:t>عملگر </a:t>
            </a:r>
            <a:r>
              <a:rPr lang="en-US" dirty="0"/>
              <a:t>=:</a:t>
            </a:r>
            <a:r>
              <a:rPr lang="fa-IR" dirty="0"/>
              <a:t> 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این عملگر برای زمانی استفاده می شود که هم بخواهیم مقدار دهی کنیم هم مقدار متغییر را بازگشت دهیم.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 </a:t>
            </a: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r>
              <a:rPr lang="en-US" sz="2400" dirty="0">
                <a:solidFill>
                  <a:schemeClr val="tx1"/>
                </a:solidFill>
              </a:rPr>
              <a:t>exp</a:t>
            </a:r>
            <a:r>
              <a:rPr lang="fa-IR" sz="2400" dirty="0">
                <a:solidFill>
                  <a:schemeClr val="tx1"/>
                </a:solidFill>
              </a:rPr>
              <a:t>:</a:t>
            </a: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F259D1-5F24-4138-1191-99402C203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037" y="4197131"/>
            <a:ext cx="2336800" cy="46802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walrus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a-IR" altLang="en-US" sz="10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1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2343-32D3-B2AC-CBEB-F1727538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088793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</a:t>
            </a:r>
            <a:r>
              <a:rPr lang="en-US" dirty="0"/>
              <a:t>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1B62-C59E-FD52-FF08-5D280A92A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با این کتاب خانه می توان به تمام توابع ریاضی دسترسی پیدا کرد .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2B91E-89A1-4581-D023-E33790B5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8" t="28552" r="1515" b="22559"/>
          <a:stretch/>
        </p:blipFill>
        <p:spPr>
          <a:xfrm>
            <a:off x="5577456" y="2576983"/>
            <a:ext cx="5689601" cy="3352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41E6B-4B61-4267-DBF9-98706E603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6" t="22491" r="605" b="6677"/>
          <a:stretch/>
        </p:blipFill>
        <p:spPr>
          <a:xfrm>
            <a:off x="434109" y="2276172"/>
            <a:ext cx="4751980" cy="39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F08-978B-EF2C-AA74-92A88B96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3" y="286045"/>
            <a:ext cx="9070320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 </a:t>
            </a:r>
            <a:r>
              <a:rPr lang="en-US" dirty="0"/>
              <a:t>   </a:t>
            </a:r>
            <a:r>
              <a:rPr lang="en-US" sz="2400" dirty="0"/>
              <a:t>(time)</a:t>
            </a:r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91891-9D0B-426B-05E7-26DE5BE9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استفاده از </a:t>
            </a:r>
            <a:r>
              <a:rPr lang="en-US" sz="2400" dirty="0">
                <a:solidFill>
                  <a:schemeClr val="tx1"/>
                </a:solidFill>
              </a:rPr>
              <a:t>time </a:t>
            </a:r>
            <a:r>
              <a:rPr lang="fa-IR" sz="2400" dirty="0">
                <a:solidFill>
                  <a:schemeClr val="tx1"/>
                </a:solidFill>
              </a:rPr>
              <a:t> : </a:t>
            </a:r>
            <a:r>
              <a:rPr lang="en-US" sz="2400" dirty="0" err="1">
                <a:solidFill>
                  <a:schemeClr val="tx1"/>
                </a:solidFill>
              </a:rPr>
              <a:t>datetime.time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fa-IR" sz="2400" dirty="0">
                <a:solidFill>
                  <a:schemeClr val="tx1"/>
                </a:solidFill>
              </a:rPr>
              <a:t> یک نوع دیتا تایپ موجود در این کتابختنه می باشد که نمی توانیم مقدار متغییر های آن راه تغییر دهیم ، به عبارتی فقط </a:t>
            </a:r>
            <a:r>
              <a:rPr lang="en-US" sz="2400" dirty="0">
                <a:solidFill>
                  <a:schemeClr val="tx1"/>
                </a:solidFill>
              </a:rPr>
              <a:t>(read-only)</a:t>
            </a:r>
            <a:r>
              <a:rPr lang="fa-IR" sz="2400" dirty="0">
                <a:solidFill>
                  <a:schemeClr val="tx1"/>
                </a:solidFill>
              </a:rPr>
              <a:t> هستند .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به عبارتی دیگر فقط هنگام تعریف می توان مقدار آن را مشخص کرد و در وسط برنامه دیگر نمی توان مقدار آن راه تغییر داد (فقط هنگام تعریف شی می توان مقادیر 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اولیه زمان ، این که زمان از کجا شروع شود را تعیین کرد 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5A1FD-9C2A-4C3C-EE65-7D2C6482F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28417" r="1137" b="19057"/>
          <a:stretch/>
        </p:blipFill>
        <p:spPr>
          <a:xfrm>
            <a:off x="221674" y="3048002"/>
            <a:ext cx="5089236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8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0AD4-0B16-1B41-FE85-65EA30E0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3" y="286045"/>
            <a:ext cx="8913302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</a:t>
            </a:r>
            <a:r>
              <a:rPr lang="en-US" sz="2400" dirty="0"/>
              <a:t>(date)</a:t>
            </a:r>
            <a:r>
              <a:rPr lang="en-US" dirty="0"/>
              <a:t>datetime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7AFBD57-511D-0E3F-E794-3AF2DE151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039" t="45069" r="1944" b="9862"/>
          <a:stretch/>
        </p:blipFill>
        <p:spPr>
          <a:xfrm>
            <a:off x="201837" y="2671902"/>
            <a:ext cx="7298090" cy="402060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71BCC-D8A8-6D43-5E7B-AA88D847067B}"/>
              </a:ext>
            </a:extLst>
          </p:cNvPr>
          <p:cNvSpPr txBox="1"/>
          <p:nvPr/>
        </p:nvSpPr>
        <p:spPr>
          <a:xfrm>
            <a:off x="203200" y="1597891"/>
            <a:ext cx="11850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/>
              <a:t>دیتا تایپ </a:t>
            </a:r>
            <a:r>
              <a:rPr lang="en-US" sz="2400" dirty="0"/>
              <a:t>datetime.date </a:t>
            </a:r>
            <a:r>
              <a:rPr lang="fa-IR" sz="2400" dirty="0"/>
              <a:t> یکی از دیتا تایپ های تغییر ناپذیر است و درست مثل دیتا تایپ </a:t>
            </a:r>
            <a:r>
              <a:rPr lang="en-US" sz="2400" dirty="0"/>
              <a:t>time</a:t>
            </a:r>
            <a:r>
              <a:rPr lang="fa-IR" sz="2400" dirty="0"/>
              <a:t> فقط می توان هنگام تعریف مقدار آن را تعیین کرد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6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8D71-026C-7299-55F3-EF65110D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8987193" cy="1018032"/>
          </a:xfrm>
        </p:spPr>
        <p:txBody>
          <a:bodyPr/>
          <a:lstStyle/>
          <a:p>
            <a:pPr algn="r" rtl="1"/>
            <a:r>
              <a:rPr lang="fa-IR" dirty="0"/>
              <a:t>استفاده از متابخانه </a:t>
            </a:r>
            <a:r>
              <a:rPr lang="en-US" dirty="0"/>
              <a:t>datetime </a:t>
            </a:r>
            <a:r>
              <a:rPr lang="fa-IR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datetime,now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797D-EFF0-FA66-1952-E4C0F7E1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now</a:t>
            </a:r>
            <a:r>
              <a:rPr lang="fa-IR" sz="2400" dirty="0">
                <a:solidFill>
                  <a:schemeClr val="tx1"/>
                </a:solidFill>
              </a:rPr>
              <a:t> : با این تابع می توان مقدار دقیق زمان رو بدست آورد (تابع درونی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)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: ترکیب دو دیتا تایپ </a:t>
            </a:r>
            <a:r>
              <a:rPr lang="en-US" sz="2400" dirty="0">
                <a:solidFill>
                  <a:schemeClr val="tx1"/>
                </a:solidFill>
              </a:rPr>
              <a:t>time </a:t>
            </a:r>
            <a:r>
              <a:rPr lang="fa-IR" sz="2400" dirty="0">
                <a:solidFill>
                  <a:schemeClr val="tx1"/>
                </a:solidFill>
              </a:rPr>
              <a:t> و </a:t>
            </a:r>
            <a:r>
              <a:rPr lang="en-US" sz="2400" dirty="0">
                <a:solidFill>
                  <a:schemeClr val="tx1"/>
                </a:solidFill>
              </a:rPr>
              <a:t>date</a:t>
            </a:r>
          </a:p>
          <a:p>
            <a:pPr marL="0" indent="0" algn="r" rtl="1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44F4F-C4A3-C754-B92C-35C48B7A3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2" t="28148" r="1061" b="27138"/>
          <a:stretch/>
        </p:blipFill>
        <p:spPr>
          <a:xfrm>
            <a:off x="2586182" y="2770909"/>
            <a:ext cx="6567053" cy="38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9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7989-23BF-52F9-CC15-B5600A8E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44211" cy="1018032"/>
          </a:xfrm>
        </p:spPr>
        <p:txBody>
          <a:bodyPr/>
          <a:lstStyle/>
          <a:p>
            <a:pPr algn="r" rtl="1"/>
            <a:r>
              <a:rPr lang="fa-IR" dirty="0"/>
              <a:t>استفاده از متابخانه </a:t>
            </a:r>
            <a:r>
              <a:rPr lang="en-US" dirty="0"/>
              <a:t>datetime </a:t>
            </a:r>
            <a:r>
              <a:rPr lang="fa-IR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strptime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2F03-D491-452A-E0FA-7E7E19619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این تابع که زیر مجموعه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می باشد به شما اجازه تبدیل فرمت خای خاص تاریخ رو از استرینگ به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می دهد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D939A-0CC5-3CAE-092A-14F6A2BA6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97" t="28957" r="13561" b="16902"/>
          <a:stretch/>
        </p:blipFill>
        <p:spPr>
          <a:xfrm>
            <a:off x="526262" y="2587517"/>
            <a:ext cx="6003637" cy="3713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7170AC-E61B-01BA-49B3-83514C390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8" t="10774" r="59924" b="60944"/>
          <a:stretch/>
        </p:blipFill>
        <p:spPr>
          <a:xfrm>
            <a:off x="7278255" y="2817090"/>
            <a:ext cx="4248728" cy="1939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0977D8-5AE7-26FD-2C52-982791C36025}"/>
              </a:ext>
            </a:extLst>
          </p:cNvPr>
          <p:cNvSpPr txBox="1"/>
          <p:nvPr/>
        </p:nvSpPr>
        <p:spPr>
          <a:xfrm>
            <a:off x="7370618" y="4913745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امکان جمع و منها کردن مستقیم تاریخ ها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FF779-ED39-72ED-EB1C-2272987C4A59}"/>
              </a:ext>
            </a:extLst>
          </p:cNvPr>
          <p:cNvSpPr txBox="1"/>
          <p:nvPr/>
        </p:nvSpPr>
        <p:spPr>
          <a:xfrm>
            <a:off x="7564582" y="5384800"/>
            <a:ext cx="410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hlinkClick r:id="rId4"/>
              </a:rPr>
              <a:t>کاربرد های دیگر </a:t>
            </a:r>
            <a:r>
              <a:rPr lang="en-US" dirty="0">
                <a:hlinkClick r:id="rId4"/>
              </a:rPr>
              <a:t>datetime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5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6F24-58F5-E1A9-78EE-EB5C1E37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44211" cy="1018032"/>
          </a:xfrm>
        </p:spPr>
        <p:txBody>
          <a:bodyPr/>
          <a:lstStyle/>
          <a:p>
            <a:pPr algn="r" rtl="1"/>
            <a:r>
              <a:rPr lang="fa-IR" dirty="0"/>
              <a:t>استفاده از رشته ها در پایتون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20E07-592C-B17F-59C2-E08D49388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731" t="21773" r="822" b="9066"/>
          <a:stretch/>
        </p:blipFill>
        <p:spPr>
          <a:xfrm>
            <a:off x="0" y="2526033"/>
            <a:ext cx="5283202" cy="43319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6AC4F-84F0-2812-F7F1-697AD097CB62}"/>
              </a:ext>
            </a:extLst>
          </p:cNvPr>
          <p:cNvSpPr txBox="1"/>
          <p:nvPr/>
        </p:nvSpPr>
        <p:spPr>
          <a:xfrm>
            <a:off x="83127" y="1730389"/>
            <a:ext cx="1182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برخی از ویژگی های </a:t>
            </a:r>
            <a:r>
              <a:rPr lang="en-US" dirty="0"/>
              <a:t>string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B165A-078B-F9DA-22ED-92D592E83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5" t="35824" r="1060" b="6129"/>
          <a:stretch/>
        </p:blipFill>
        <p:spPr>
          <a:xfrm>
            <a:off x="5689604" y="2669095"/>
            <a:ext cx="6216071" cy="4331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D7220-2DBF-B3CD-FB50-2DB015278398}"/>
              </a:ext>
            </a:extLst>
          </p:cNvPr>
          <p:cNvSpPr txBox="1"/>
          <p:nvPr/>
        </p:nvSpPr>
        <p:spPr>
          <a:xfrm>
            <a:off x="83127" y="2022764"/>
            <a:ext cx="1189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0" i="0" dirty="0">
                <a:solidFill>
                  <a:srgbClr val="323232"/>
                </a:solidFill>
                <a:effectLst/>
                <a:latin typeface="IRANYekan"/>
              </a:rPr>
              <a:t>تمام توابعی که در بالا ذکر شدند روی رشته اعمال نمی‌شوند و نتیجه را فقط برمی‌گردانند. اگر خواستار اعمال تغییرات روی رشته هستید باید رشته اصلی را مقداردهی کنید. برای درک این موضوع به مثال زیر دقت کنید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2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4010-C25D-7F0C-6533-6C0E363C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44211" cy="1018032"/>
          </a:xfrm>
        </p:spPr>
        <p:txBody>
          <a:bodyPr/>
          <a:lstStyle/>
          <a:p>
            <a:r>
              <a:rPr lang="en-US" b="0" i="1" dirty="0">
                <a:effectLst/>
                <a:latin typeface="IRANYekan"/>
              </a:rPr>
              <a:t>Regular Expression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BF9D-A5E5-5F2D-4ED8-84E142C3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77" y="1987857"/>
            <a:ext cx="11480590" cy="4312678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نشانه ها و علامت هایی هستند که نه تنها در پایتون بلکه در کل زبان ها کاربرد دارند و برای کنترل رشته ها (</a:t>
            </a:r>
            <a:r>
              <a:rPr lang="en-US" sz="2400" dirty="0">
                <a:solidFill>
                  <a:schemeClr val="tx1"/>
                </a:solidFill>
              </a:rPr>
              <a:t>string</a:t>
            </a:r>
            <a:r>
              <a:rPr lang="fa-IR" sz="2400" dirty="0">
                <a:solidFill>
                  <a:schemeClr val="tx1"/>
                </a:solidFill>
              </a:rPr>
              <a:t> ) هستند .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0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162090-kids-programming-classes-template-16x9</Template>
  <TotalTime>112</TotalTime>
  <Words>576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Consolas</vt:lpstr>
      <vt:lpstr>IRANYekan</vt:lpstr>
      <vt:lpstr>Wingdings</vt:lpstr>
      <vt:lpstr>Office Theme</vt:lpstr>
      <vt:lpstr>In the name of god</vt:lpstr>
      <vt:lpstr>عملگر جدید در پایتون 3.8</vt:lpstr>
      <vt:lpstr>استفاده از کتابخانه math</vt:lpstr>
      <vt:lpstr>استفاده از کتابخانه     (time)datetime</vt:lpstr>
      <vt:lpstr>استفاده از کتابخانه (date)datetime</vt:lpstr>
      <vt:lpstr>استفاده از متابخانه datetime  (datetime,now)</vt:lpstr>
      <vt:lpstr>استفاده از متابخانه datetime  (strptime)</vt:lpstr>
      <vt:lpstr>استفاده از رشته ها در پایتون </vt:lpstr>
      <vt:lpstr>Regular Expression</vt:lpstr>
      <vt:lpstr>Regular Expression</vt:lpstr>
      <vt:lpstr>Regular Expression(Function)</vt:lpstr>
      <vt:lpstr>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name of god</dc:title>
  <dc:creator>armin gh</dc:creator>
  <cp:lastModifiedBy>armin gh</cp:lastModifiedBy>
  <cp:revision>14</cp:revision>
  <dcterms:created xsi:type="dcterms:W3CDTF">2024-03-26T14:22:39Z</dcterms:created>
  <dcterms:modified xsi:type="dcterms:W3CDTF">2024-03-30T07:21:44Z</dcterms:modified>
</cp:coreProperties>
</file>